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92" r:id="rId3"/>
    <p:sldId id="258" r:id="rId4"/>
    <p:sldId id="293" r:id="rId5"/>
    <p:sldId id="294" r:id="rId6"/>
    <p:sldId id="295" r:id="rId7"/>
    <p:sldId id="296" r:id="rId8"/>
    <p:sldId id="297" r:id="rId9"/>
    <p:sldId id="298" r:id="rId10"/>
    <p:sldId id="299" r:id="rId11"/>
    <p:sldId id="300" r:id="rId12"/>
    <p:sldId id="27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3399FF"/>
    <a:srgbClr val="108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50B2D-D71D-40DF-97B4-80BEA69A36C4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42C34-70CE-4D06-BC7C-17A4F92E7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547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389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375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49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340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09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20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390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99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780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594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41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253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17673-A929-4F95-AFDE-69CBABEA1E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058" y="1865999"/>
            <a:ext cx="11171352" cy="899688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Лекция 1</a:t>
            </a:r>
            <a:endParaRPr lang="ru-RU" sz="24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B249F3F-8B2A-1D4C-A0BA-95C3E4721A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302434"/>
              </p:ext>
            </p:extLst>
          </p:nvPr>
        </p:nvGraphicFramePr>
        <p:xfrm>
          <a:off x="3033488" y="3873260"/>
          <a:ext cx="6125024" cy="8075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25024">
                  <a:extLst>
                    <a:ext uri="{9D8B030D-6E8A-4147-A177-3AD203B41FA5}">
                      <a16:colId xmlns:a16="http://schemas.microsoft.com/office/drawing/2014/main" val="2147742503"/>
                    </a:ext>
                  </a:extLst>
                </a:gridCol>
              </a:tblGrid>
              <a:tr h="4002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180340" algn="l"/>
                        </a:tabLs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Введение в область информационной безопасности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4494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292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AF124E-CF56-0D00-690E-026F48AF6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54116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SQL </a:t>
            </a:r>
            <a:r>
              <a:rPr lang="kk-KZ" dirty="0">
                <a:solidFill>
                  <a:srgbClr val="FFC000"/>
                </a:solidFill>
              </a:rPr>
              <a:t>инъекция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14C46F-A2BC-3619-BE9B-8F0B6E74A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203051"/>
          </a:xfrm>
        </p:spPr>
        <p:txBody>
          <a:bodyPr>
            <a:no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Атака SQL-инъекцией является одной из самых распространенных и опасных кибератак, осуществляемых киберпреступниками для несанкционированного доступа к системам управления базами данных веб-приложений. Злоумышленники создают опасные SQL-коды для доступа и управления конфиденциальной информацией. Этот тип атаки может повлиять как на базовую структуру, так и на сами данные, включая ее последствия: раскрытие, кража, изменение, уничтожение конфиденциальных данных и полный взлом системы. Программа или код, которые наносят вред компьютерной системе, называются вредоносным ПО. Вредоносные программы обычно распространяются через Интернет и съемные устройства, такие как флэш-накопители. Они влияют на системы, снижая производительность компьютера, уменьшая свободное место на его HDD и SSD-дисках и выставляя на экране различные рекламные объявления. Такая ситуация явно свидетельствует о том, что компьютерная система пользователя заражена вредоносным ПО. Опасное вредоносное ПО продолжает выполнять вредоносные действия, похищая файлы с конфиденциальными данными и скрывая их внутри компьютера. Как правило, количество кибератак растет с каждым днем, и для их успешного обнаружения и предотвращения необходимо разрабатывать новые эффективные методы и модели.</a:t>
            </a:r>
          </a:p>
        </p:txBody>
      </p:sp>
    </p:spTree>
    <p:extLst>
      <p:ext uri="{BB962C8B-B14F-4D97-AF65-F5344CB8AC3E}">
        <p14:creationId xmlns:p14="http://schemas.microsoft.com/office/powerpoint/2010/main" val="2606941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5E4520-49CC-E8D6-7610-9F21F00D2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SQL </a:t>
            </a:r>
            <a:r>
              <a:rPr lang="kk-KZ" dirty="0">
                <a:solidFill>
                  <a:srgbClr val="FFC000"/>
                </a:solidFill>
              </a:rPr>
              <a:t>инъекция</a:t>
            </a:r>
            <a:endParaRPr lang="ru-RU" dirty="0"/>
          </a:p>
        </p:txBody>
      </p:sp>
      <p:pic>
        <p:nvPicPr>
          <p:cNvPr id="5" name="Объект 4" descr="Изображение выглядит как текст, снимок экрана, Графика, графический дизайн">
            <a:extLst>
              <a:ext uri="{FF2B5EF4-FFF2-40B4-BE49-F238E27FC236}">
                <a16:creationId xmlns:a16="http://schemas.microsoft.com/office/drawing/2014/main" id="{ACB619B8-F189-D6BD-D3B7-1D703EE18A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969" y="2348251"/>
            <a:ext cx="6536036" cy="3647108"/>
          </a:xfrm>
        </p:spPr>
      </p:pic>
    </p:spTree>
    <p:extLst>
      <p:ext uri="{BB962C8B-B14F-4D97-AF65-F5344CB8AC3E}">
        <p14:creationId xmlns:p14="http://schemas.microsoft.com/office/powerpoint/2010/main" val="4589158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915823-CEB4-4002-B506-B34EB950C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D8923C-6D9B-49BC-9FB1-F4BE05825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3923330"/>
          </a:xfrm>
        </p:spPr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kk-KZ" sz="3600" dirty="0">
                <a:solidFill>
                  <a:srgbClr val="7030A0"/>
                </a:solidFill>
              </a:rPr>
              <a:t>СПАСИБО ЗА ВНИМАНИЕ</a:t>
            </a:r>
            <a:r>
              <a:rPr lang="en-US" sz="3600" dirty="0">
                <a:solidFill>
                  <a:srgbClr val="7030A0"/>
                </a:solidFill>
              </a:rPr>
              <a:t>!!!</a:t>
            </a:r>
            <a:endParaRPr lang="ru-RU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694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4FD40F-C14F-4541-A41E-F214E66AA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72644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Информационная безопасность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23CC53-DEF5-4617-80E2-E90FDD156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796" y="1765629"/>
            <a:ext cx="11029616" cy="4281487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цифровые системы и технологии широко распространены во всех аспектах жизни. Поэтому кибератаки происходят очень часто. Обнаружение опасных программ и защита конфиденциальной информации всегда является актуальной проблемой и ключевым активом для экспертов по кибербезопасности.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киберпреступников и типов угроз в последнее время значительно возросло. Более того, кибератаки становятся все более сложными и запутанными, чем когда-либо. Для обеспечения защиты от таких кибератак действия по кибербезопасности направлены на защиту пользователей, их информационных систем, сетей и программ.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развития кибербезопасности в Казахстане принимаются различные меры, в том числе концепция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Киберщит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Казахстана», которая реализуется для решения проблемы кибератак.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государственные и негосударственные организации совместно разрабатывают и совершенствуют методы кибербезопасности.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мероприятия по информационной безопасности эксперты «Лаборатории Касперского» изучили наиболее распространенные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киберугрозы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Казахстане в 2022 году. В прошлом году защитные веб-решения компании заблокировали 109183489 уникальных вредоносных объектов.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этого года показывает, что наиболее распространенными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киберугрозами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 спам-атаки и атаки вредоносного ПО, такие как фишинг и вредоносные документы, шпионское ПО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криптомайнеры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118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4FD40F-C14F-4541-A41E-F214E66AA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72644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Информационная безопасность</a:t>
            </a:r>
          </a:p>
        </p:txBody>
      </p:sp>
      <p:pic>
        <p:nvPicPr>
          <p:cNvPr id="4" name="Объект 3" descr="Изображение выглядит как снимок экрана, текст, диаграмма,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3AAD284C-AC35-4548-96C2-1BE31741F2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935" y="2248378"/>
            <a:ext cx="8384130" cy="3772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659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165E85-7FD4-2267-5282-D0323C6C3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85104"/>
          </a:xfrm>
        </p:spPr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киберугрозы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3DABE3-9CA4-D012-8A1D-1010AF7CF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24618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Существуют различные типы угроз и атак.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наиболее распространенных — отказ в обслуживании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 распределенный отказ в обслуживании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DDoS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Man-in-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-Middle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SQL-инъекции, фишинг и вредоносное ПО.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DDoS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-атаки являются распространенными типами атак.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-атака — это кибератака, которая выводит из строя один компьютер или устройство, отправляя вредоносные файлы в систему, перегружая сеть и делая ее практически полностью недоступной.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достигается путем отправки огромного объема трафика на веб-сайт, не давая ему отвечать другим законным пользователям.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DDoS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-атака осуществляется путем одновременной отправки вредоносных данных в систему через несколько устройств.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тип атаки трудно контролировать и блокировать, поскольку злоумышленник быстро отправляет поток трафика с нескольких устройств жертвам.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 атаки представляют значительный риск для нескольких служб, поскольку атаки используют различные законные каналы для отправки сотен и тысяч сообщений, что затрудняет их блокировку. </a:t>
            </a:r>
          </a:p>
        </p:txBody>
      </p:sp>
    </p:spTree>
    <p:extLst>
      <p:ext uri="{BB962C8B-B14F-4D97-AF65-F5344CB8AC3E}">
        <p14:creationId xmlns:p14="http://schemas.microsoft.com/office/powerpoint/2010/main" val="1638570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02927E-C0AE-2517-C51D-61329B30A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5922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DoS / DDoS</a:t>
            </a:r>
            <a:endParaRPr lang="ru-RU" dirty="0"/>
          </a:p>
        </p:txBody>
      </p:sp>
      <p:pic>
        <p:nvPicPr>
          <p:cNvPr id="6" name="Объект 5" descr="Изображение выглядит как снимок экрана, дизайн, проектор&#10;&#10;Автоматически созданное описание">
            <a:extLst>
              <a:ext uri="{FF2B5EF4-FFF2-40B4-BE49-F238E27FC236}">
                <a16:creationId xmlns:a16="http://schemas.microsoft.com/office/drawing/2014/main" id="{F3A01FFD-B9A9-6742-2CF1-A9F8D24760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788" y="2301995"/>
            <a:ext cx="9068597" cy="3678238"/>
          </a:xfrm>
        </p:spPr>
      </p:pic>
    </p:spTree>
    <p:extLst>
      <p:ext uri="{BB962C8B-B14F-4D97-AF65-F5344CB8AC3E}">
        <p14:creationId xmlns:p14="http://schemas.microsoft.com/office/powerpoint/2010/main" val="1916582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8F6828-672B-A5CF-CC42-2113327FD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07467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 in the Middle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225A9C-6303-9582-59C0-5C2A58B61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322" y="2078966"/>
            <a:ext cx="11179486" cy="3779833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Атака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 in the Middle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атака, при которой злоумышленник перехватывает связь между двумя сторонами, оставаясь незамеченным для них обоих. В этом сценарии атака раскрывается только тогда, когда информация украдена. Злоумышленники могут получить доступ к информации, оставаясь в пассивной или активной роли. Пассивные злоумышленники тихо крадут данные банковских счетов, номера банковских карт или другую конфиденциальную информацию, будучи сторонним наблюдателем информации. В то же время активный злоумышленник становится участником, который эмулирует систему, изменяя содержание информации, переводя незаконные деньги или выдавая себя за ее законного участника. Пользователь веб-приложения или веб-сайта обменивается конфиденциальными данными, не замечая атаки, делая вид, что происходит законный обмен информацией.</a:t>
            </a:r>
          </a:p>
        </p:txBody>
      </p:sp>
    </p:spTree>
    <p:extLst>
      <p:ext uri="{BB962C8B-B14F-4D97-AF65-F5344CB8AC3E}">
        <p14:creationId xmlns:p14="http://schemas.microsoft.com/office/powerpoint/2010/main" val="412116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AB6CEE-EA29-1E51-DC5D-E47DEACA8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28236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 in the Middle</a:t>
            </a:r>
            <a:endParaRPr lang="ru-RU" dirty="0"/>
          </a:p>
        </p:txBody>
      </p:sp>
      <p:pic>
        <p:nvPicPr>
          <p:cNvPr id="6" name="Объект 5" descr="Изображение выглядит как текст, снимок экрана, диаграмма,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0D5A04FF-ACC4-86DB-0C56-D02F367F4C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4623" y="2249323"/>
            <a:ext cx="5314950" cy="3438525"/>
          </a:xfrm>
        </p:spPr>
      </p:pic>
    </p:spTree>
    <p:extLst>
      <p:ext uri="{BB962C8B-B14F-4D97-AF65-F5344CB8AC3E}">
        <p14:creationId xmlns:p14="http://schemas.microsoft.com/office/powerpoint/2010/main" val="1942536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F15A85-C887-48E0-E329-8E4E0F945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phishing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FB216E-8177-28AA-64B2-3944C2C7D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Фишинговая атака является одним из наиболее распространенных видов мошенничества с целью доступа к конфиденциальным данным пользователей. При этом типе атаки злоумышленник создает вредоносный веб-сайт, очень похожий на легитимный, и рассылает ссылки по разным каналам связи. Формы распространения фишинговых атак разнообразны. При электронном фишинге злоумышленники рассылают электронные письма и СМС с вредоносными ссылками. При поисковом фишинге злоумышленники конструируют нелегитимный веб-сайт, создавая ссылку, ведущую на него. Ссылки также продвигаются в поисковых системах с использованием распространенных механизмов индексации. Если пользователи открывают такие ссылки, они перенаправляются на конкретный веб-сайт, где мошенники достигают своей цели, получая доступ к ценным данным пользователей.</a:t>
            </a:r>
          </a:p>
        </p:txBody>
      </p:sp>
    </p:spTree>
    <p:extLst>
      <p:ext uri="{BB962C8B-B14F-4D97-AF65-F5344CB8AC3E}">
        <p14:creationId xmlns:p14="http://schemas.microsoft.com/office/powerpoint/2010/main" val="409539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4A57E8-4D6B-4A6C-A1DB-F36EC2DD8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phishing</a:t>
            </a:r>
            <a:endParaRPr lang="ru-RU" dirty="0"/>
          </a:p>
        </p:txBody>
      </p:sp>
      <p:pic>
        <p:nvPicPr>
          <p:cNvPr id="9" name="Объект 8" descr="Изображение выглядит как ноутбук, компьютер, иллюстрация&#10;&#10;Автоматически созданное описание">
            <a:extLst>
              <a:ext uri="{FF2B5EF4-FFF2-40B4-BE49-F238E27FC236}">
                <a16:creationId xmlns:a16="http://schemas.microsoft.com/office/drawing/2014/main" id="{AFC9FC6B-A923-4580-4F92-34BDA27F19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8839" y="2477606"/>
            <a:ext cx="5632782" cy="3678238"/>
          </a:xfrm>
        </p:spPr>
      </p:pic>
    </p:spTree>
    <p:extLst>
      <p:ext uri="{BB962C8B-B14F-4D97-AF65-F5344CB8AC3E}">
        <p14:creationId xmlns:p14="http://schemas.microsoft.com/office/powerpoint/2010/main" val="478134385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558</TotalTime>
  <Words>776</Words>
  <Application>Microsoft Office PowerPoint</Application>
  <PresentationFormat>Широкоэкранный</PresentationFormat>
  <Paragraphs>31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Calibri</vt:lpstr>
      <vt:lpstr>Corbel</vt:lpstr>
      <vt:lpstr>Gill Sans MT</vt:lpstr>
      <vt:lpstr>Times New Roman</vt:lpstr>
      <vt:lpstr>Wingdings 2</vt:lpstr>
      <vt:lpstr>Дивиденд</vt:lpstr>
      <vt:lpstr>Лекция 1</vt:lpstr>
      <vt:lpstr>Информационная безопасность</vt:lpstr>
      <vt:lpstr>Информационная безопасность</vt:lpstr>
      <vt:lpstr>киберугрозы</vt:lpstr>
      <vt:lpstr>DoS / DDoS</vt:lpstr>
      <vt:lpstr>Man in the Middle</vt:lpstr>
      <vt:lpstr>Man in the Middle</vt:lpstr>
      <vt:lpstr>phishing</vt:lpstr>
      <vt:lpstr>phishing</vt:lpstr>
      <vt:lpstr>SQL инъекция</vt:lpstr>
      <vt:lpstr>SQL инъекция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DETERMINING WEB APPLICATION VULNERABILITIES USING MACHINE LEARNING METHODS</dc:title>
  <dc:creator>Владислав Карюкин</dc:creator>
  <cp:lastModifiedBy>Владислав Карюкин</cp:lastModifiedBy>
  <cp:revision>28</cp:revision>
  <dcterms:created xsi:type="dcterms:W3CDTF">2023-08-13T17:19:25Z</dcterms:created>
  <dcterms:modified xsi:type="dcterms:W3CDTF">2025-02-15T16:49:24Z</dcterms:modified>
</cp:coreProperties>
</file>